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71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69" r:id="rId14"/>
    <p:sldId id="262" r:id="rId15"/>
    <p:sldId id="263" r:id="rId16"/>
    <p:sldId id="270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2" r:id="rId25"/>
    <p:sldId id="290" r:id="rId26"/>
    <p:sldId id="291" r:id="rId27"/>
    <p:sldId id="293" r:id="rId28"/>
    <p:sldId id="282" r:id="rId29"/>
    <p:sldId id="294" r:id="rId30"/>
    <p:sldId id="295" r:id="rId31"/>
    <p:sldId id="268" r:id="rId32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633A3-93CC-4F8F-B34C-A9D03DA948CF}" type="datetimeFigureOut">
              <a:rPr lang="hr-HR" smtClean="0"/>
              <a:pPr/>
              <a:t>7.12.2018.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34E93E-4745-48B2-A0CB-A92272C6E22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06720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DD4835A-A32C-4F29-8ED6-ED19BEAEB39D}" type="datetimeFigureOut">
              <a:rPr lang="hr-HR" smtClean="0"/>
              <a:pPr/>
              <a:t>7.12.2018.</a:t>
            </a:fld>
            <a:endParaRPr lang="hr-H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hr-H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D9485A4-1650-4184-A036-A5BD247B5D1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DD4835A-A32C-4F29-8ED6-ED19BEAEB39D}" type="datetimeFigureOut">
              <a:rPr lang="hr-HR" smtClean="0"/>
              <a:pPr/>
              <a:t>7.12.2018.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9485A4-1650-4184-A036-A5BD247B5D1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DD4835A-A32C-4F29-8ED6-ED19BEAEB39D}" type="datetimeFigureOut">
              <a:rPr lang="hr-HR" smtClean="0"/>
              <a:pPr/>
              <a:t>7.12.2018.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9485A4-1650-4184-A036-A5BD247B5D1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DD4835A-A32C-4F29-8ED6-ED19BEAEB39D}" type="datetimeFigureOut">
              <a:rPr lang="hr-HR" smtClean="0"/>
              <a:pPr/>
              <a:t>7.12.2018.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9485A4-1650-4184-A036-A5BD247B5D18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DD4835A-A32C-4F29-8ED6-ED19BEAEB39D}" type="datetimeFigureOut">
              <a:rPr lang="hr-HR" smtClean="0"/>
              <a:pPr/>
              <a:t>7.12.2018.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9485A4-1650-4184-A036-A5BD247B5D18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DD4835A-A32C-4F29-8ED6-ED19BEAEB39D}" type="datetimeFigureOut">
              <a:rPr lang="hr-HR" smtClean="0"/>
              <a:pPr/>
              <a:t>7.12.2018.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9485A4-1650-4184-A036-A5BD247B5D18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DD4835A-A32C-4F29-8ED6-ED19BEAEB39D}" type="datetimeFigureOut">
              <a:rPr lang="hr-HR" smtClean="0"/>
              <a:pPr/>
              <a:t>7.12.2018.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9485A4-1650-4184-A036-A5BD247B5D1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DD4835A-A32C-4F29-8ED6-ED19BEAEB39D}" type="datetimeFigureOut">
              <a:rPr lang="hr-HR" smtClean="0"/>
              <a:pPr/>
              <a:t>7.12.2018.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9485A4-1650-4184-A036-A5BD247B5D18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DD4835A-A32C-4F29-8ED6-ED19BEAEB39D}" type="datetimeFigureOut">
              <a:rPr lang="hr-HR" smtClean="0"/>
              <a:pPr/>
              <a:t>7.12.2018.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9485A4-1650-4184-A036-A5BD247B5D1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DD4835A-A32C-4F29-8ED6-ED19BEAEB39D}" type="datetimeFigureOut">
              <a:rPr lang="hr-HR" smtClean="0"/>
              <a:pPr/>
              <a:t>7.12.2018.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9485A4-1650-4184-A036-A5BD247B5D1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DD4835A-A32C-4F29-8ED6-ED19BEAEB39D}" type="datetimeFigureOut">
              <a:rPr lang="hr-HR" smtClean="0"/>
              <a:pPr/>
              <a:t>7.12.2018.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D9485A4-1650-4184-A036-A5BD247B5D18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DD4835A-A32C-4F29-8ED6-ED19BEAEB39D}" type="datetimeFigureOut">
              <a:rPr lang="hr-HR" smtClean="0"/>
              <a:pPr/>
              <a:t>7.12.2018.</a:t>
            </a:fld>
            <a:endParaRPr lang="hr-H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hr-H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D9485A4-1650-4184-A036-A5BD247B5D18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1.jpe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emf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upiled.eu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upiled.eu/" TargetMode="External"/><Relationship Id="rId2" Type="http://schemas.openxmlformats.org/officeDocument/2006/relationships/hyperlink" Target="mailto:marko@kupiled.eu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844824"/>
            <a:ext cx="7772400" cy="1829761"/>
          </a:xfrm>
        </p:spPr>
        <p:txBody>
          <a:bodyPr/>
          <a:lstStyle/>
          <a:p>
            <a:pPr algn="ctr"/>
            <a:r>
              <a:rPr lang="hr-HR" dirty="0" smtClean="0"/>
              <a:t>LED rasvjeta za turističke objekte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717031"/>
            <a:ext cx="7772400" cy="1094279"/>
          </a:xfrm>
        </p:spPr>
        <p:txBody>
          <a:bodyPr/>
          <a:lstStyle/>
          <a:p>
            <a:pPr algn="ctr"/>
            <a:r>
              <a:rPr lang="hr-HR" i="1" dirty="0" smtClean="0"/>
              <a:t>Noviteti u LED rasvjeti – uštede čak do 90%</a:t>
            </a:r>
            <a:endParaRPr lang="hr-HR" i="1" dirty="0"/>
          </a:p>
        </p:txBody>
      </p:sp>
      <p:pic>
        <p:nvPicPr>
          <p:cNvPr id="4" name="Picture 3" descr="KupiLedLogoColor-page-001 za web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55576" y="188640"/>
            <a:ext cx="3388424" cy="12687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7864" y="5949280"/>
            <a:ext cx="540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smtClean="0"/>
              <a:t>U Kaštelima (Dvorac </a:t>
            </a:r>
            <a:r>
              <a:rPr lang="hr-HR" sz="2200" dirty="0" err="1" smtClean="0"/>
              <a:t>Vitturi</a:t>
            </a:r>
            <a:r>
              <a:rPr lang="hr-HR" sz="2200" dirty="0" smtClean="0"/>
              <a:t>), 07.12.18</a:t>
            </a:r>
            <a:endParaRPr lang="hr-HR" sz="2200" dirty="0"/>
          </a:p>
        </p:txBody>
      </p:sp>
      <p:pic>
        <p:nvPicPr>
          <p:cNvPr id="7" name="Picture 6"/>
          <p:cNvPicPr/>
          <p:nvPr/>
        </p:nvPicPr>
        <p:blipFill>
          <a:blip r:embed="rId3" cstate="print"/>
          <a:srcRect l="994" t="20000" r="83097" b="28914"/>
          <a:stretch>
            <a:fillRect/>
          </a:stretch>
        </p:blipFill>
        <p:spPr bwMode="auto">
          <a:xfrm>
            <a:off x="467544" y="404665"/>
            <a:ext cx="100811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U prijevodu indeksu uzvrata boje. Što je CRI veći to je uzvrat boje. Prirodna svjetlost koje sunce proizvodi je CRI=100. LED-om se postiže od 65-95. </a:t>
            </a:r>
          </a:p>
          <a:p>
            <a:r>
              <a:rPr lang="hr-HR" b="1" dirty="0" smtClean="0"/>
              <a:t>             CRI 80                    CRI 95</a:t>
            </a:r>
          </a:p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CRI (</a:t>
            </a:r>
            <a:r>
              <a:rPr lang="hr-HR" dirty="0" err="1" smtClean="0"/>
              <a:t>color</a:t>
            </a:r>
            <a:r>
              <a:rPr lang="hr-HR" dirty="0" smtClean="0"/>
              <a:t> </a:t>
            </a:r>
            <a:r>
              <a:rPr lang="hr-HR" dirty="0" err="1" smtClean="0"/>
              <a:t>rendering</a:t>
            </a:r>
            <a:r>
              <a:rPr lang="hr-HR" dirty="0" smtClean="0"/>
              <a:t> indeks)</a:t>
            </a:r>
            <a:endParaRPr lang="hr-HR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3306" t="21765" r="37312" b="44706"/>
          <a:stretch>
            <a:fillRect/>
          </a:stretch>
        </p:blipFill>
        <p:spPr bwMode="auto">
          <a:xfrm>
            <a:off x="1403648" y="3645024"/>
            <a:ext cx="6296090" cy="243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Energetski razred pokazuje koliko je određeni električni uređaj ekonomičan (u ovom slučaju rasvjeta), te se po tome dodjeljuje slovo od D do A, (za najsuvremenija i najekonomičnija </a:t>
            </a:r>
            <a:r>
              <a:rPr lang="hr-HR" dirty="0" err="1" smtClean="0"/>
              <a:t>riješenja</a:t>
            </a:r>
            <a:r>
              <a:rPr lang="hr-HR" dirty="0" smtClean="0"/>
              <a:t> čak postoje i kategorije A+, </a:t>
            </a:r>
            <a:r>
              <a:rPr lang="hr-HR" dirty="0" err="1" smtClean="0"/>
              <a:t>A</a:t>
            </a:r>
            <a:r>
              <a:rPr lang="hr-HR" dirty="0" smtClean="0"/>
              <a:t>++)</a:t>
            </a:r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Energetski razred</a:t>
            </a:r>
            <a:endParaRPr lang="hr-HR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4702" t="37353" r="69091" b="15882"/>
          <a:stretch>
            <a:fillRect/>
          </a:stretch>
        </p:blipFill>
        <p:spPr bwMode="auto">
          <a:xfrm>
            <a:off x="3275856" y="3717032"/>
            <a:ext cx="259228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b="1" dirty="0" smtClean="0"/>
              <a:t>1.</a:t>
            </a:r>
            <a:r>
              <a:rPr lang="hr-HR" dirty="0" smtClean="0"/>
              <a:t> </a:t>
            </a:r>
            <a:r>
              <a:rPr lang="hr-HR" b="1" dirty="0" smtClean="0"/>
              <a:t>LED proizvodi moraju imati certifikate. </a:t>
            </a:r>
            <a:r>
              <a:rPr lang="hr-HR" dirty="0" smtClean="0"/>
              <a:t>Njima se dokazuje ispravnost proizvoda, te potvrđuje sigurnost kvalitete proizvoda, </a:t>
            </a:r>
            <a:r>
              <a:rPr lang="hr-HR" dirty="0" err="1" smtClean="0"/>
              <a:t>tj</a:t>
            </a:r>
            <a:r>
              <a:rPr lang="hr-HR" dirty="0" smtClean="0"/>
              <a:t> </a:t>
            </a:r>
            <a:r>
              <a:rPr lang="hr-HR" b="1" dirty="0" smtClean="0"/>
              <a:t>CE </a:t>
            </a:r>
            <a:r>
              <a:rPr lang="hr-HR" b="1" dirty="0" err="1" smtClean="0"/>
              <a:t>certikat</a:t>
            </a:r>
            <a:r>
              <a:rPr lang="hr-HR" b="1" dirty="0" smtClean="0"/>
              <a:t>. </a:t>
            </a:r>
          </a:p>
          <a:p>
            <a:pPr>
              <a:buNone/>
            </a:pPr>
            <a:r>
              <a:rPr lang="hr-HR" dirty="0" smtClean="0"/>
              <a:t>  Uz to mora postojati i </a:t>
            </a:r>
            <a:r>
              <a:rPr lang="hr-HR" b="1" dirty="0" err="1" smtClean="0"/>
              <a:t>RoHS</a:t>
            </a:r>
            <a:r>
              <a:rPr lang="hr-HR" b="1" dirty="0" smtClean="0"/>
              <a:t> </a:t>
            </a:r>
            <a:r>
              <a:rPr lang="hr-HR" b="1" dirty="0" err="1" smtClean="0"/>
              <a:t>certikat</a:t>
            </a:r>
            <a:r>
              <a:rPr lang="hr-HR" b="1" dirty="0" smtClean="0"/>
              <a:t> </a:t>
            </a:r>
            <a:r>
              <a:rPr lang="hr-HR" dirty="0" smtClean="0"/>
              <a:t>– kojim se potvrđuje tehnička ispravnost proizvoda. Na proizvodu mora postojati takva oznaka</a:t>
            </a:r>
          </a:p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Certifikati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602627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2. Ušteda sa LED rasvjetom</a:t>
            </a:r>
            <a:endParaRPr lang="hr-HR" dirty="0"/>
          </a:p>
        </p:txBody>
      </p:sp>
      <p:sp>
        <p:nvSpPr>
          <p:cNvPr id="5" name="TextBox 4"/>
          <p:cNvSpPr txBox="1"/>
          <p:nvPr/>
        </p:nvSpPr>
        <p:spPr>
          <a:xfrm>
            <a:off x="3779912" y="6021288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*</a:t>
            </a:r>
            <a:r>
              <a:rPr lang="hr-HR" dirty="0" smtClean="0"/>
              <a:t>Isprobajte sami na: </a:t>
            </a:r>
            <a:r>
              <a:rPr lang="hr-HR" b="1" i="1" dirty="0" smtClean="0"/>
              <a:t>www.kupiled.eu/led-kalkulator</a:t>
            </a:r>
            <a:endParaRPr lang="hr-HR" b="1" i="1" dirty="0"/>
          </a:p>
        </p:txBody>
      </p:sp>
      <p:pic>
        <p:nvPicPr>
          <p:cNvPr id="7" name="Content Placeholder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596" t="31771" r="44802" b="9635"/>
          <a:stretch>
            <a:fillRect/>
          </a:stretch>
        </p:blipFill>
        <p:spPr bwMode="auto">
          <a:xfrm>
            <a:off x="1763688" y="1268760"/>
            <a:ext cx="4392488" cy="466129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dirty="0" smtClean="0"/>
              <a:t>Tablica usporedbe troškova s drugim modelima</a:t>
            </a:r>
            <a:endParaRPr lang="hr-HR" dirty="0"/>
          </a:p>
        </p:txBody>
      </p:sp>
      <p:pic>
        <p:nvPicPr>
          <p:cNvPr id="4" name="Content Placeholder 4" descr="New Pic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427984" y="1340768"/>
            <a:ext cx="1079599" cy="95329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268760"/>
            <a:ext cx="940086" cy="1152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9W milky.png"/>
          <p:cNvPicPr>
            <a:picLocks noChangeAspect="1"/>
          </p:cNvPicPr>
          <p:nvPr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7452320" y="1196752"/>
            <a:ext cx="926846" cy="1152128"/>
          </a:xfrm>
          <a:prstGeom prst="rect">
            <a:avLst/>
          </a:prstGeom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l="11536" t="35083" r="37477" b="30649"/>
          <a:stretch>
            <a:fillRect/>
          </a:stretch>
        </p:blipFill>
        <p:spPr bwMode="auto">
          <a:xfrm>
            <a:off x="493004" y="2708920"/>
            <a:ext cx="8194253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Ekvivalenti s drugim žaruljama</a:t>
            </a:r>
            <a:endParaRPr lang="hr-HR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 l="827" t="17353" r="58635" b="51679"/>
          <a:stretch>
            <a:fillRect/>
          </a:stretch>
        </p:blipFill>
        <p:spPr bwMode="auto">
          <a:xfrm>
            <a:off x="611560" y="1700808"/>
            <a:ext cx="792088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3. </a:t>
            </a:r>
            <a:r>
              <a:rPr lang="hr-HR" sz="3300" i="1" u="sng" dirty="0" smtClean="0"/>
              <a:t>LED rasvjeta za turističke objekte</a:t>
            </a:r>
            <a:endParaRPr lang="hr-HR" sz="3300" i="1" u="sng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 l="994" t="20000" r="83362" b="28914"/>
          <a:stretch>
            <a:fillRect/>
          </a:stretch>
        </p:blipFill>
        <p:spPr bwMode="auto">
          <a:xfrm>
            <a:off x="5292080" y="2564904"/>
            <a:ext cx="86409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New Pictur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420888"/>
            <a:ext cx="144016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11560" y="1268760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smtClean="0"/>
              <a:t>PRIJE</a:t>
            </a:r>
          </a:p>
          <a:p>
            <a:pPr algn="ctr"/>
            <a:r>
              <a:rPr lang="hr-HR" dirty="0" smtClean="0"/>
              <a:t>Žarulje sa žarnom niti E27; Rasteri sa </a:t>
            </a:r>
            <a:r>
              <a:rPr lang="hr-HR" dirty="0" err="1" smtClean="0"/>
              <a:t>fluo</a:t>
            </a:r>
            <a:r>
              <a:rPr lang="hr-HR" dirty="0" smtClean="0"/>
              <a:t> cijevima, </a:t>
            </a:r>
            <a:r>
              <a:rPr lang="hr-HR" dirty="0" err="1" smtClean="0"/>
              <a:t>Down</a:t>
            </a:r>
            <a:r>
              <a:rPr lang="hr-HR" dirty="0" smtClean="0"/>
              <a:t> </a:t>
            </a:r>
            <a:r>
              <a:rPr lang="hr-HR" dirty="0" err="1" smtClean="0"/>
              <a:t>lighteri</a:t>
            </a:r>
            <a:r>
              <a:rPr lang="hr-HR" dirty="0" smtClean="0"/>
              <a:t> sa CFL žaruljama</a:t>
            </a:r>
            <a:endParaRPr lang="hr-HR" dirty="0"/>
          </a:p>
        </p:txBody>
      </p:sp>
      <p:sp>
        <p:nvSpPr>
          <p:cNvPr id="7" name="TextBox 6"/>
          <p:cNvSpPr txBox="1"/>
          <p:nvPr/>
        </p:nvSpPr>
        <p:spPr>
          <a:xfrm>
            <a:off x="5364088" y="1124744"/>
            <a:ext cx="2592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smtClean="0"/>
              <a:t>SADA</a:t>
            </a:r>
          </a:p>
          <a:p>
            <a:pPr algn="ctr"/>
            <a:r>
              <a:rPr lang="hr-HR" dirty="0" smtClean="0"/>
              <a:t>LED E27; LED paneli, LED </a:t>
            </a:r>
            <a:r>
              <a:rPr lang="hr-HR" dirty="0" err="1" smtClean="0"/>
              <a:t>down</a:t>
            </a:r>
            <a:r>
              <a:rPr lang="hr-HR" dirty="0" smtClean="0"/>
              <a:t> </a:t>
            </a:r>
            <a:r>
              <a:rPr lang="hr-HR" dirty="0" err="1" smtClean="0"/>
              <a:t>lighteri</a:t>
            </a:r>
            <a:r>
              <a:rPr lang="hr-HR" dirty="0" smtClean="0"/>
              <a:t>, </a:t>
            </a:r>
            <a:r>
              <a:rPr lang="hr-HR" dirty="0" err="1" smtClean="0"/>
              <a:t>LED</a:t>
            </a:r>
            <a:r>
              <a:rPr lang="hr-HR" dirty="0" smtClean="0"/>
              <a:t> cijevi, LED trake, LED reflektori</a:t>
            </a:r>
            <a:endParaRPr lang="hr-HR" dirty="0"/>
          </a:p>
        </p:txBody>
      </p:sp>
      <p:pic>
        <p:nvPicPr>
          <p:cNvPr id="8" name="Picture 7"/>
          <p:cNvPicPr/>
          <p:nvPr/>
        </p:nvPicPr>
        <p:blipFill>
          <a:blip r:embed="rId4" cstate="print"/>
          <a:srcRect l="22656" t="34552" r="55665" b="14267"/>
          <a:stretch>
            <a:fillRect/>
          </a:stretch>
        </p:blipFill>
        <p:spPr bwMode="auto">
          <a:xfrm>
            <a:off x="2051720" y="2420888"/>
            <a:ext cx="1247887" cy="1657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/>
          <p:nvPr/>
        </p:nvPicPr>
        <p:blipFill>
          <a:blip r:embed="rId5" cstate="print"/>
          <a:srcRect l="15180" t="34884" r="52302" b="15282"/>
          <a:stretch>
            <a:fillRect/>
          </a:stretch>
        </p:blipFill>
        <p:spPr bwMode="auto">
          <a:xfrm>
            <a:off x="395536" y="4005064"/>
            <a:ext cx="158417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6" cstate="print"/>
          <a:srcRect l="23590" t="36213" r="55049" b="17591"/>
          <a:stretch>
            <a:fillRect/>
          </a:stretch>
        </p:blipFill>
        <p:spPr bwMode="auto">
          <a:xfrm>
            <a:off x="2195736" y="4509120"/>
            <a:ext cx="1214069" cy="1473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/>
          <p:nvPr/>
        </p:nvPicPr>
        <p:blipFill>
          <a:blip r:embed="rId7" cstate="print"/>
          <a:srcRect l="12539" t="33222" r="44828" b="18605"/>
          <a:stretch>
            <a:fillRect/>
          </a:stretch>
        </p:blipFill>
        <p:spPr bwMode="auto">
          <a:xfrm>
            <a:off x="6804248" y="2636912"/>
            <a:ext cx="1080120" cy="1283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6016" y="4365104"/>
            <a:ext cx="136815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45635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16216" y="4077072"/>
            <a:ext cx="1296144" cy="1296144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</p:pic>
      <p:pic>
        <p:nvPicPr>
          <p:cNvPr id="14" name="Picture 13"/>
          <p:cNvPicPr/>
          <p:nvPr/>
        </p:nvPicPr>
        <p:blipFill>
          <a:blip r:embed="rId10" cstate="print"/>
          <a:srcRect l="24712" t="43521" r="57533" b="23256"/>
          <a:stretch>
            <a:fillRect/>
          </a:stretch>
        </p:blipFill>
        <p:spPr bwMode="auto">
          <a:xfrm>
            <a:off x="3059832" y="2996952"/>
            <a:ext cx="1437038" cy="1493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68144" y="5671704"/>
            <a:ext cx="1598475" cy="1186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000" dirty="0" smtClean="0"/>
              <a:t>LED žarulje mijenjaju postojeće klasične žarulje sa žarnom niti, </a:t>
            </a:r>
            <a:r>
              <a:rPr lang="hr-HR" sz="2000" dirty="0" err="1" smtClean="0"/>
              <a:t>fluo</a:t>
            </a:r>
            <a:r>
              <a:rPr lang="hr-HR" sz="2000" dirty="0" smtClean="0"/>
              <a:t> žarulje, halogene žarulje; uštede su preko 80% u odnosu na stariju rasvjetu. Postoje u raznim oblicima</a:t>
            </a:r>
            <a:r>
              <a:rPr lang="hr-HR" dirty="0" smtClean="0"/>
              <a:t>:</a:t>
            </a:r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Asortiman LED žarulja </a:t>
            </a:r>
            <a:endParaRPr lang="hr-H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0" t="35346" r="43557" b="36748"/>
          <a:stretch/>
        </p:blipFill>
        <p:spPr bwMode="auto">
          <a:xfrm>
            <a:off x="251520" y="3356992"/>
            <a:ext cx="1186611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2" t="28533" r="45012" b="33734"/>
          <a:stretch/>
        </p:blipFill>
        <p:spPr bwMode="auto">
          <a:xfrm>
            <a:off x="1719524" y="2719351"/>
            <a:ext cx="802384" cy="1707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5" t="34089" r="45876" b="34296"/>
          <a:stretch/>
        </p:blipFill>
        <p:spPr bwMode="auto">
          <a:xfrm>
            <a:off x="2987824" y="2992989"/>
            <a:ext cx="1035972" cy="187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6" t="29067" r="42275" b="34267"/>
          <a:stretch/>
        </p:blipFill>
        <p:spPr bwMode="auto">
          <a:xfrm>
            <a:off x="6444208" y="2822408"/>
            <a:ext cx="1713559" cy="223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5" t="31067" r="43475" b="34467"/>
          <a:stretch/>
        </p:blipFill>
        <p:spPr bwMode="auto">
          <a:xfrm>
            <a:off x="4427984" y="2895210"/>
            <a:ext cx="1773936" cy="236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75" t="36534" r="41075" b="38800"/>
          <a:stretch/>
        </p:blipFill>
        <p:spPr bwMode="auto">
          <a:xfrm>
            <a:off x="1030050" y="4725143"/>
            <a:ext cx="1675718" cy="124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5" t="31867" r="45200" b="34066"/>
          <a:stretch/>
        </p:blipFill>
        <p:spPr bwMode="auto">
          <a:xfrm>
            <a:off x="5796136" y="4628605"/>
            <a:ext cx="977346" cy="182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0" t="34000" r="45425" b="35452"/>
          <a:stretch/>
        </p:blipFill>
        <p:spPr bwMode="auto">
          <a:xfrm>
            <a:off x="3842768" y="4797152"/>
            <a:ext cx="1070231" cy="1789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481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000" dirty="0" smtClean="0"/>
              <a:t>LED paneli se pojavljuju u </a:t>
            </a:r>
            <a:r>
              <a:rPr lang="hr-HR" sz="2000" dirty="0" err="1" smtClean="0"/>
              <a:t>kvadratastom</a:t>
            </a:r>
            <a:r>
              <a:rPr lang="hr-HR" sz="2000" dirty="0" smtClean="0"/>
              <a:t> i kružnom obliku, te </a:t>
            </a:r>
            <a:r>
              <a:rPr lang="hr-HR" sz="2000" dirty="0" err="1" smtClean="0"/>
              <a:t>nadgradnoj</a:t>
            </a:r>
            <a:r>
              <a:rPr lang="hr-HR" sz="2000" dirty="0" smtClean="0"/>
              <a:t>  i </a:t>
            </a:r>
            <a:r>
              <a:rPr lang="hr-HR" sz="2000" dirty="0" err="1" smtClean="0"/>
              <a:t>ugradbenoj</a:t>
            </a:r>
            <a:r>
              <a:rPr lang="hr-HR" sz="2000" dirty="0" smtClean="0"/>
              <a:t> varijanti. Uštede koje se ostvaruju u odnosu na stariju rasvjetu na ovim lampa iznose 60% i više.</a:t>
            </a:r>
          </a:p>
          <a:p>
            <a:endParaRPr lang="hr-HR" sz="2000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LED Paneli</a:t>
            </a:r>
            <a:endParaRPr lang="hr-H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7" t="41924" r="40206" b="40481"/>
          <a:stretch/>
        </p:blipFill>
        <p:spPr bwMode="auto">
          <a:xfrm>
            <a:off x="683568" y="2564904"/>
            <a:ext cx="2507530" cy="120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0" t="43867" r="39425" b="41200"/>
          <a:stretch/>
        </p:blipFill>
        <p:spPr bwMode="auto">
          <a:xfrm>
            <a:off x="827584" y="4032504"/>
            <a:ext cx="2569464" cy="102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3" t="37400" r="41225" b="37334"/>
          <a:stretch/>
        </p:blipFill>
        <p:spPr bwMode="auto">
          <a:xfrm>
            <a:off x="3563888" y="2617488"/>
            <a:ext cx="2244800" cy="1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3" t="32533" r="41076" b="33734"/>
          <a:stretch/>
        </p:blipFill>
        <p:spPr bwMode="auto">
          <a:xfrm>
            <a:off x="3275856" y="4183328"/>
            <a:ext cx="1698464" cy="1736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7" t="36733" r="39064" b="36467"/>
          <a:stretch/>
        </p:blipFill>
        <p:spPr bwMode="auto">
          <a:xfrm>
            <a:off x="6084168" y="2617488"/>
            <a:ext cx="2230061" cy="156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3" t="35466" r="39857" b="39001"/>
          <a:stretch/>
        </p:blipFill>
        <p:spPr bwMode="auto">
          <a:xfrm>
            <a:off x="5375488" y="4411992"/>
            <a:ext cx="2076356" cy="150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6632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Štedljive, mobilne sa mogućnosti regulacije intenziteta svjetla i boje svjetla (od 2700K-6000K)</a:t>
            </a: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LED stolne lampe</a:t>
            </a:r>
            <a:endParaRPr lang="hr-H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9" t="29828" r="41546" b="34021"/>
          <a:stretch/>
        </p:blipFill>
        <p:spPr bwMode="auto">
          <a:xfrm>
            <a:off x="899591" y="2924944"/>
            <a:ext cx="2005063" cy="2263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0" t="30400" r="42875" b="33600"/>
          <a:stretch/>
        </p:blipFill>
        <p:spPr bwMode="auto">
          <a:xfrm>
            <a:off x="2904655" y="2996952"/>
            <a:ext cx="1619409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0" t="31200" r="44300" b="33334"/>
          <a:stretch/>
        </p:blipFill>
        <p:spPr bwMode="auto">
          <a:xfrm>
            <a:off x="4524064" y="2755866"/>
            <a:ext cx="1865376" cy="243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0" t="29733" r="44375" b="33600"/>
          <a:stretch/>
        </p:blipFill>
        <p:spPr bwMode="auto">
          <a:xfrm>
            <a:off x="6228184" y="3356992"/>
            <a:ext cx="178308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185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Firma </a:t>
            </a:r>
            <a:r>
              <a:rPr lang="hr-HR" b="1" i="1" dirty="0" err="1" smtClean="0"/>
              <a:t>Mark</a:t>
            </a:r>
            <a:r>
              <a:rPr lang="hr-HR" b="1" i="1" dirty="0" smtClean="0"/>
              <a:t> 2 d.o.o. </a:t>
            </a:r>
            <a:r>
              <a:rPr lang="hr-HR" dirty="0" smtClean="0"/>
              <a:t>– poslovanje od 1990 . Godine – uvoz-prodaja-servis </a:t>
            </a:r>
            <a:r>
              <a:rPr lang="hr-HR" dirty="0" err="1" smtClean="0"/>
              <a:t>Panasonic</a:t>
            </a:r>
            <a:r>
              <a:rPr lang="hr-HR" dirty="0" smtClean="0"/>
              <a:t> telekomunikacije i klimatizacije</a:t>
            </a:r>
          </a:p>
          <a:p>
            <a:r>
              <a:rPr lang="hr-HR" dirty="0" smtClean="0"/>
              <a:t>Inicijator projekta </a:t>
            </a:r>
            <a:r>
              <a:rPr lang="hr-HR" dirty="0" err="1" smtClean="0"/>
              <a:t>KupiLED</a:t>
            </a:r>
            <a:r>
              <a:rPr lang="hr-HR" dirty="0" smtClean="0"/>
              <a:t> 2012 godine</a:t>
            </a:r>
          </a:p>
          <a:p>
            <a:r>
              <a:rPr lang="hr-HR" dirty="0" smtClean="0"/>
              <a:t>Ideja projekta – uvođenje LED rasvjete u unutarnje i vanjske prostore, te informiranje i edukacija javnosti o uštedama kroz kvalitetu i efikasnost</a:t>
            </a:r>
          </a:p>
          <a:p>
            <a:r>
              <a:rPr lang="hr-HR" dirty="0" smtClean="0"/>
              <a:t>Više na: </a:t>
            </a:r>
            <a:r>
              <a:rPr lang="hr-HR" b="1" i="1" u="sng" dirty="0" smtClean="0">
                <a:solidFill>
                  <a:srgbClr val="0070C0"/>
                </a:solidFill>
                <a:hlinkClick r:id="rId2"/>
              </a:rPr>
              <a:t>www.kupiled.eu</a:t>
            </a:r>
            <a:endParaRPr lang="hr-HR" b="1" i="1" u="sng" dirty="0" smtClean="0">
              <a:solidFill>
                <a:srgbClr val="0070C0"/>
              </a:solidFill>
            </a:endParaRPr>
          </a:p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Uvodna riječ 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Zidne ukrasne lampe za apartmane, kuće i okućnice. </a:t>
            </a:r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LED zidne lampe</a:t>
            </a:r>
            <a:endParaRPr lang="hr-H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7" t="32304" r="40464" b="33848"/>
          <a:stretch/>
        </p:blipFill>
        <p:spPr bwMode="auto">
          <a:xfrm>
            <a:off x="755576" y="2708920"/>
            <a:ext cx="1512168" cy="138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5" t="31466" r="40700" b="36001"/>
          <a:stretch/>
        </p:blipFill>
        <p:spPr bwMode="auto">
          <a:xfrm>
            <a:off x="2466724" y="3106672"/>
            <a:ext cx="1417464" cy="136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5" t="32000" r="40100" b="34767"/>
          <a:stretch/>
        </p:blipFill>
        <p:spPr bwMode="auto">
          <a:xfrm>
            <a:off x="3995936" y="2411856"/>
            <a:ext cx="1787580" cy="1681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9" t="9615" r="23975" b="8667"/>
          <a:stretch/>
        </p:blipFill>
        <p:spPr bwMode="auto">
          <a:xfrm>
            <a:off x="5854093" y="2381831"/>
            <a:ext cx="2606339" cy="23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5" t="39766" r="45500" b="37882"/>
          <a:stretch/>
        </p:blipFill>
        <p:spPr bwMode="auto">
          <a:xfrm>
            <a:off x="1465528" y="4725144"/>
            <a:ext cx="1709928" cy="153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5" t="17066" r="35900" b="17734"/>
          <a:stretch/>
        </p:blipFill>
        <p:spPr bwMode="auto">
          <a:xfrm>
            <a:off x="4112874" y="4653136"/>
            <a:ext cx="1405835" cy="170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2" t="27333" r="32525" b="15333"/>
          <a:stretch/>
        </p:blipFill>
        <p:spPr bwMode="auto">
          <a:xfrm>
            <a:off x="6012160" y="4725144"/>
            <a:ext cx="2040340" cy="1893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639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Ostali zanimljivi modeli rasvjete u kombinaciji s LED žaruljama ili s integriranim LED čipovima</a:t>
            </a:r>
            <a:endParaRPr lang="hr-H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0" t="27279" r="40795" b="32718"/>
          <a:stretch/>
        </p:blipFill>
        <p:spPr bwMode="auto">
          <a:xfrm>
            <a:off x="926992" y="2158000"/>
            <a:ext cx="1618488" cy="181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5" t="29600" r="38975" b="32000"/>
          <a:stretch/>
        </p:blipFill>
        <p:spPr bwMode="auto">
          <a:xfrm>
            <a:off x="3203848" y="2132856"/>
            <a:ext cx="2688336" cy="263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5" t="28933" r="41150" b="35534"/>
          <a:stretch/>
        </p:blipFill>
        <p:spPr bwMode="auto">
          <a:xfrm>
            <a:off x="6084168" y="2231154"/>
            <a:ext cx="2167128" cy="243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5" t="17333" r="27725" b="19467"/>
          <a:stretch/>
        </p:blipFill>
        <p:spPr bwMode="auto">
          <a:xfrm>
            <a:off x="5580112" y="4750304"/>
            <a:ext cx="2376264" cy="177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5" t="39200" r="39895" b="41200"/>
          <a:stretch/>
        </p:blipFill>
        <p:spPr bwMode="auto">
          <a:xfrm>
            <a:off x="2545480" y="4788016"/>
            <a:ext cx="2706624" cy="134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5" t="12000" r="38750" b="10583"/>
          <a:stretch/>
        </p:blipFill>
        <p:spPr bwMode="auto">
          <a:xfrm>
            <a:off x="827584" y="4406774"/>
            <a:ext cx="1186440" cy="2106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2386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i="1" dirty="0" err="1"/>
              <a:t>Restoran</a:t>
            </a:r>
            <a:r>
              <a:rPr lang="it-IT" i="1" dirty="0"/>
              <a:t> </a:t>
            </a:r>
            <a:r>
              <a:rPr lang="it-IT" i="1" dirty="0" err="1"/>
              <a:t>Conlemani</a:t>
            </a:r>
            <a:r>
              <a:rPr lang="it-IT" i="1" dirty="0"/>
              <a:t> (</a:t>
            </a:r>
            <a:r>
              <a:rPr lang="it-IT" i="1" dirty="0" err="1"/>
              <a:t>ispod</a:t>
            </a:r>
            <a:r>
              <a:rPr lang="it-IT" i="1" dirty="0"/>
              <a:t> </a:t>
            </a:r>
            <a:r>
              <a:rPr lang="it-IT" i="1" dirty="0" err="1"/>
              <a:t>Hotela</a:t>
            </a:r>
            <a:r>
              <a:rPr lang="it-IT" i="1" dirty="0"/>
              <a:t> Le </a:t>
            </a:r>
            <a:r>
              <a:rPr lang="it-IT" i="1" dirty="0" err="1"/>
              <a:t>Meridien</a:t>
            </a:r>
            <a:r>
              <a:rPr lang="it-IT" i="1" dirty="0"/>
              <a:t> </a:t>
            </a:r>
            <a:r>
              <a:rPr lang="it-IT" i="1" dirty="0" err="1"/>
              <a:t>Lav</a:t>
            </a:r>
            <a:r>
              <a:rPr lang="it-IT" i="1" dirty="0"/>
              <a:t>, </a:t>
            </a:r>
            <a:r>
              <a:rPr lang="it-IT" i="1" dirty="0" err="1"/>
              <a:t>Podstrana</a:t>
            </a:r>
            <a:r>
              <a:rPr lang="it-IT" i="1" dirty="0" smtClean="0"/>
              <a:t>)</a:t>
            </a:r>
            <a:endParaRPr lang="hr-HR" i="1" dirty="0" smtClean="0"/>
          </a:p>
          <a:p>
            <a:pPr fontAlgn="base"/>
            <a:r>
              <a:rPr lang="hr-HR" sz="1200" b="1" i="1" dirty="0"/>
              <a:t>Instalirana LED rasvjeta u novom Restoranu “</a:t>
            </a:r>
            <a:r>
              <a:rPr lang="hr-HR" sz="1200" b="1" i="1" dirty="0" err="1"/>
              <a:t>Conlemani</a:t>
            </a:r>
            <a:r>
              <a:rPr lang="hr-HR" sz="1200" b="1" i="1" dirty="0"/>
              <a:t>”:</a:t>
            </a:r>
            <a:endParaRPr lang="hr-HR" sz="1200" dirty="0"/>
          </a:p>
          <a:p>
            <a:pPr fontAlgn="base"/>
            <a:r>
              <a:rPr lang="hr-HR" sz="1200" dirty="0"/>
              <a:t>72 komada LED spot GU10 žarulja, 5W, 2700K – </a:t>
            </a:r>
            <a:r>
              <a:rPr lang="hr-HR" sz="1200" dirty="0" err="1"/>
              <a:t>dimabilne</a:t>
            </a:r>
            <a:endParaRPr lang="hr-HR" sz="1200" dirty="0"/>
          </a:p>
          <a:p>
            <a:pPr fontAlgn="base"/>
            <a:r>
              <a:rPr lang="hr-HR" sz="1200" dirty="0"/>
              <a:t>72 komada nosača za LED žarulje 5W</a:t>
            </a:r>
          </a:p>
          <a:p>
            <a:pPr fontAlgn="base"/>
            <a:r>
              <a:rPr lang="hr-HR" sz="1200" dirty="0"/>
              <a:t>50 komada LED </a:t>
            </a:r>
            <a:r>
              <a:rPr lang="hr-HR" sz="1200" dirty="0" err="1"/>
              <a:t>filament</a:t>
            </a:r>
            <a:r>
              <a:rPr lang="hr-HR" sz="1200" dirty="0"/>
              <a:t> E27 </a:t>
            </a:r>
            <a:r>
              <a:rPr lang="hr-HR" sz="1200" dirty="0" err="1"/>
              <a:t>Pear</a:t>
            </a:r>
            <a:r>
              <a:rPr lang="hr-HR" sz="1200" dirty="0"/>
              <a:t> žarulja, 8W – </a:t>
            </a:r>
            <a:r>
              <a:rPr lang="hr-HR" sz="1200" dirty="0" err="1"/>
              <a:t>dimabilne</a:t>
            </a:r>
            <a:endParaRPr lang="hr-HR" sz="1200" dirty="0"/>
          </a:p>
          <a:p>
            <a:pPr fontAlgn="base"/>
            <a:r>
              <a:rPr lang="hr-HR" sz="1200" dirty="0"/>
              <a:t>5 komada LED </a:t>
            </a:r>
            <a:r>
              <a:rPr lang="hr-HR" sz="1200" dirty="0" err="1"/>
              <a:t>panik</a:t>
            </a:r>
            <a:r>
              <a:rPr lang="hr-HR" sz="1200" dirty="0"/>
              <a:t> lampi sa piktogramima i autonomijom 3h</a:t>
            </a:r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4. Projekti instalirane LED rasvjete</a:t>
            </a:r>
            <a:endParaRPr lang="hr-HR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5" t="8533" r="17375" b="26933"/>
          <a:stretch/>
        </p:blipFill>
        <p:spPr bwMode="auto">
          <a:xfrm>
            <a:off x="395536" y="3789040"/>
            <a:ext cx="2232248" cy="1389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5" t="10134" r="19250" b="6266"/>
          <a:stretch/>
        </p:blipFill>
        <p:spPr bwMode="auto">
          <a:xfrm>
            <a:off x="5940152" y="4149080"/>
            <a:ext cx="2736304" cy="205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0" t="19467" r="20076" b="11600"/>
          <a:stretch/>
        </p:blipFill>
        <p:spPr bwMode="auto">
          <a:xfrm>
            <a:off x="2843808" y="4114768"/>
            <a:ext cx="2883245" cy="1948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277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386603"/>
          </a:xfrm>
        </p:spPr>
        <p:txBody>
          <a:bodyPr/>
          <a:lstStyle/>
          <a:p>
            <a:r>
              <a:rPr lang="pl-PL" dirty="0"/>
              <a:t>Hotel Atrium – postavljeni LED paneli po </a:t>
            </a:r>
            <a:r>
              <a:rPr lang="pl-PL" dirty="0" smtClean="0"/>
              <a:t>katovima</a:t>
            </a:r>
          </a:p>
          <a:p>
            <a:pPr fontAlgn="base"/>
            <a:r>
              <a:rPr lang="hr-HR" sz="1200" dirty="0"/>
              <a:t>U Hotelu </a:t>
            </a:r>
            <a:r>
              <a:rPr lang="hr-HR" sz="1200" dirty="0" err="1"/>
              <a:t>Atrium</a:t>
            </a:r>
            <a:r>
              <a:rPr lang="hr-HR" sz="1200" dirty="0"/>
              <a:t> (Split) postavljeno:</a:t>
            </a:r>
          </a:p>
          <a:p>
            <a:pPr fontAlgn="base"/>
            <a:r>
              <a:rPr lang="hr-HR" sz="1200" dirty="0"/>
              <a:t>78 komada LED panela, 20W, WW (na 7 katova)</a:t>
            </a:r>
          </a:p>
          <a:p>
            <a:pPr fontAlgn="base"/>
            <a:r>
              <a:rPr lang="hr-HR" sz="1200" dirty="0"/>
              <a:t>10 metara LED traka, 14,4W/m, CW (šank u prizemlju)</a:t>
            </a:r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9" t="14844" r="36907" b="13678"/>
          <a:stretch/>
        </p:blipFill>
        <p:spPr bwMode="auto">
          <a:xfrm>
            <a:off x="611560" y="2564903"/>
            <a:ext cx="1845321" cy="335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0" t="16533" r="36125" b="13677"/>
          <a:stretch/>
        </p:blipFill>
        <p:spPr bwMode="auto">
          <a:xfrm>
            <a:off x="2699792" y="2492896"/>
            <a:ext cx="2020816" cy="308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0" t="27600" r="29750" b="24133"/>
          <a:stretch/>
        </p:blipFill>
        <p:spPr bwMode="auto">
          <a:xfrm>
            <a:off x="5436096" y="1196752"/>
            <a:ext cx="3007626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5" t="17200" r="37100" b="10400"/>
          <a:stretch/>
        </p:blipFill>
        <p:spPr bwMode="auto">
          <a:xfrm>
            <a:off x="5226896" y="3429000"/>
            <a:ext cx="2018518" cy="312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41424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954555"/>
          </a:xfrm>
        </p:spPr>
        <p:txBody>
          <a:bodyPr/>
          <a:lstStyle/>
          <a:p>
            <a:pPr fontAlgn="base"/>
            <a:r>
              <a:rPr lang="hr-HR" dirty="0"/>
              <a:t>Opremljena ljekarna i privatna kuća</a:t>
            </a:r>
          </a:p>
          <a:p>
            <a:pPr fontAlgn="base"/>
            <a:r>
              <a:rPr lang="hr-HR" sz="1600" dirty="0"/>
              <a:t>U suradnji sa odličnim partnerom SERVIS ZANINOVIĆ d.o.o. opremljena ljekarna i privatna kuća sa LED rasvjetom (LED trake NW i LED RGB trake).</a:t>
            </a:r>
          </a:p>
          <a:p>
            <a:pPr marL="109728" indent="0">
              <a:buNone/>
            </a:pP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5" t="9484" r="18273" b="13127"/>
          <a:stretch/>
        </p:blipFill>
        <p:spPr bwMode="auto">
          <a:xfrm>
            <a:off x="467545" y="2636912"/>
            <a:ext cx="3769394" cy="2672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0" t="10133" r="18200" b="11867"/>
          <a:stretch/>
        </p:blipFill>
        <p:spPr bwMode="auto">
          <a:xfrm>
            <a:off x="4449720" y="2743865"/>
            <a:ext cx="3751328" cy="258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5714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242587"/>
          </a:xfrm>
        </p:spPr>
        <p:txBody>
          <a:bodyPr/>
          <a:lstStyle/>
          <a:p>
            <a:pPr fontAlgn="base"/>
            <a:r>
              <a:rPr lang="hr-HR" dirty="0"/>
              <a:t>Končar MT d.d. – LED High Bay rasvjeta</a:t>
            </a:r>
          </a:p>
          <a:p>
            <a:pPr fontAlgn="base"/>
            <a:r>
              <a:rPr lang="hr-HR" sz="1200" dirty="0"/>
              <a:t>Instalirana LED rasvjeta u pogonu KONČAR-Mjerni transformatori d.d. u Zagrebu.</a:t>
            </a:r>
            <a:br>
              <a:rPr lang="hr-HR" sz="1200" dirty="0"/>
            </a:br>
            <a:r>
              <a:rPr lang="hr-HR" sz="1200" dirty="0"/>
              <a:t>DALI sustav upravljanja, LED </a:t>
            </a:r>
            <a:r>
              <a:rPr lang="hr-HR" sz="1200" dirty="0" err="1"/>
              <a:t>visilice</a:t>
            </a:r>
            <a:r>
              <a:rPr lang="hr-HR" sz="1200" dirty="0"/>
              <a:t> (High Bay), 240W, 30.000 lumena.</a:t>
            </a:r>
            <a:br>
              <a:rPr lang="hr-HR" sz="1200" dirty="0"/>
            </a:br>
            <a:r>
              <a:rPr lang="hr-HR" sz="1200" dirty="0"/>
              <a:t>Proizvod dobio nagradu za kvalitetu, na sajmu rasvjete u </a:t>
            </a:r>
            <a:r>
              <a:rPr lang="hr-HR" sz="1200" dirty="0" err="1"/>
              <a:t>Hong</a:t>
            </a:r>
            <a:r>
              <a:rPr lang="hr-HR" sz="1200" dirty="0"/>
              <a:t> Kongu.</a:t>
            </a:r>
            <a:br>
              <a:rPr lang="hr-HR" sz="1200" dirty="0"/>
            </a:br>
            <a:r>
              <a:rPr lang="hr-HR" sz="1200" dirty="0"/>
              <a:t>Ušteda u odnosu na sadašnju rasvjetu </a:t>
            </a:r>
            <a:r>
              <a:rPr lang="hr-HR" sz="1200" dirty="0" err="1"/>
              <a:t>cca</a:t>
            </a:r>
            <a:r>
              <a:rPr lang="hr-HR" sz="1200" dirty="0"/>
              <a:t> 70%.</a:t>
            </a:r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1" t="9622" r="33350" b="5979"/>
          <a:stretch/>
        </p:blipFill>
        <p:spPr bwMode="auto">
          <a:xfrm>
            <a:off x="1187624" y="2276872"/>
            <a:ext cx="2916246" cy="424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0" t="11067" r="39425" b="21466"/>
          <a:stretch/>
        </p:blipFill>
        <p:spPr bwMode="auto">
          <a:xfrm>
            <a:off x="5076056" y="2132856"/>
            <a:ext cx="3027253" cy="426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9937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242587"/>
          </a:xfrm>
        </p:spPr>
        <p:txBody>
          <a:bodyPr/>
          <a:lstStyle/>
          <a:p>
            <a:pPr fontAlgn="base"/>
            <a:r>
              <a:rPr lang="hr-HR" dirty="0"/>
              <a:t>PEVEC Bjelovar – kompletno </a:t>
            </a:r>
            <a:r>
              <a:rPr lang="hr-HR" dirty="0" err="1"/>
              <a:t>zamjenjeno</a:t>
            </a:r>
            <a:r>
              <a:rPr lang="hr-HR" dirty="0"/>
              <a:t> s efikasnom LED rasvjetom</a:t>
            </a:r>
          </a:p>
          <a:p>
            <a:pPr fontAlgn="base"/>
            <a:r>
              <a:rPr lang="hr-HR" sz="1400" dirty="0"/>
              <a:t>U PEVEC prodajnom centru postavljena nova LED rasvjeta.</a:t>
            </a:r>
          </a:p>
          <a:p>
            <a:pPr fontAlgn="base"/>
            <a:r>
              <a:rPr lang="hr-HR" sz="1400" dirty="0"/>
              <a:t>Uštede preko 80% sa sustavom automatizacije i regulacije svjetla ovisno o potrebama pojedinog odjela u centru.</a:t>
            </a:r>
          </a:p>
          <a:p>
            <a:pPr fontAlgn="base"/>
            <a:r>
              <a:rPr lang="hr-HR" sz="1400" dirty="0"/>
              <a:t>Jamstvo 5 godina.</a:t>
            </a:r>
          </a:p>
          <a:p>
            <a:pPr fontAlgn="base"/>
            <a:r>
              <a:rPr lang="hr-HR" sz="1400" dirty="0"/>
              <a:t>Vijek trajanja preko 50.000 sati</a:t>
            </a:r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0" t="11133" r="19974" b="12303"/>
          <a:stretch/>
        </p:blipFill>
        <p:spPr bwMode="auto">
          <a:xfrm>
            <a:off x="467544" y="3140968"/>
            <a:ext cx="3458121" cy="244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000" r="18875" b="12533"/>
          <a:stretch/>
        </p:blipFill>
        <p:spPr bwMode="auto">
          <a:xfrm>
            <a:off x="4355976" y="2925921"/>
            <a:ext cx="3817620" cy="265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6372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314595"/>
          </a:xfrm>
        </p:spPr>
        <p:txBody>
          <a:bodyPr>
            <a:normAutofit/>
          </a:bodyPr>
          <a:lstStyle/>
          <a:p>
            <a:pPr fontAlgn="base"/>
            <a:r>
              <a:rPr lang="hr-HR" dirty="0"/>
              <a:t>Športski objekti Osijek – LED reflektori postavljeni</a:t>
            </a:r>
          </a:p>
          <a:p>
            <a:pPr fontAlgn="base"/>
            <a:r>
              <a:rPr lang="hr-HR" sz="1200" dirty="0"/>
              <a:t>Izvršena isporuka i instalacija LED reflektora u Športski objekti d.o.o., Osijek;</a:t>
            </a:r>
          </a:p>
          <a:p>
            <a:pPr fontAlgn="base"/>
            <a:r>
              <a:rPr lang="hr-HR" sz="1200" dirty="0"/>
              <a:t>u dvoranama: Gradski vrt (Velika i mala dvorana), Zrinjevac i Dvorana Jug II.</a:t>
            </a:r>
          </a:p>
          <a:p>
            <a:pPr fontAlgn="base"/>
            <a:r>
              <a:rPr lang="hr-HR" sz="1200" dirty="0"/>
              <a:t>Postavljeno 150 komada LED reflektora 150W, 4500K koji zamjenjuju metal halogene reflektore od 400W.</a:t>
            </a:r>
          </a:p>
          <a:p>
            <a:pPr fontAlgn="base"/>
            <a:r>
              <a:rPr lang="hr-HR" sz="1200" dirty="0"/>
              <a:t>Ušteda preko 60%, te vrijeme povrata investicije unutar 18 mjeseci.</a:t>
            </a:r>
          </a:p>
          <a:p>
            <a:pPr fontAlgn="base"/>
            <a:r>
              <a:rPr lang="hr-HR" sz="1200" dirty="0"/>
              <a:t>Jamstvo na LED proizvode 5 godina.</a:t>
            </a:r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15395" r="2655" b="13403"/>
          <a:stretch/>
        </p:blipFill>
        <p:spPr bwMode="auto">
          <a:xfrm>
            <a:off x="827584" y="2935337"/>
            <a:ext cx="4382834" cy="193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5" t="13200" r="32525" b="7200"/>
          <a:stretch/>
        </p:blipFill>
        <p:spPr bwMode="auto">
          <a:xfrm>
            <a:off x="6588224" y="2621976"/>
            <a:ext cx="1567636" cy="203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5" t="10666" r="11675" b="9466"/>
          <a:stretch/>
        </p:blipFill>
        <p:spPr bwMode="auto">
          <a:xfrm>
            <a:off x="5644108" y="4869160"/>
            <a:ext cx="3168152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" t="27467" r="2374" b="22800"/>
          <a:stretch/>
        </p:blipFill>
        <p:spPr bwMode="auto">
          <a:xfrm>
            <a:off x="147785" y="5032444"/>
            <a:ext cx="5310384" cy="1568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9394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Ponuda na </a:t>
            </a:r>
            <a:r>
              <a:rPr lang="hr-HR" i="1" u="sng" dirty="0" err="1" smtClean="0">
                <a:solidFill>
                  <a:srgbClr val="FF0000"/>
                </a:solidFill>
              </a:rPr>
              <a:t>kupiled.eu</a:t>
            </a:r>
            <a:r>
              <a:rPr lang="hr-HR" i="1" u="sng" dirty="0" smtClean="0">
                <a:solidFill>
                  <a:srgbClr val="FF0000"/>
                </a:solidFill>
              </a:rPr>
              <a:t>/</a:t>
            </a:r>
            <a:r>
              <a:rPr lang="hr-HR" i="1" u="sng" dirty="0" err="1" smtClean="0">
                <a:solidFill>
                  <a:srgbClr val="FF0000"/>
                </a:solidFill>
              </a:rPr>
              <a:t>store</a:t>
            </a:r>
            <a:endParaRPr lang="hr-HR" i="1" u="sng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853" t="19173" r="10642" b="33097"/>
          <a:stretch>
            <a:fillRect/>
          </a:stretch>
        </p:blipFill>
        <p:spPr bwMode="auto">
          <a:xfrm>
            <a:off x="3851920" y="1628800"/>
            <a:ext cx="4968553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0153" t="15547" r="31737" b="7672"/>
          <a:stretch>
            <a:fillRect/>
          </a:stretch>
        </p:blipFill>
        <p:spPr bwMode="auto">
          <a:xfrm>
            <a:off x="4499992" y="3648501"/>
            <a:ext cx="4320480" cy="3209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10706" t="13579" r="31183" b="7672"/>
          <a:stretch>
            <a:fillRect/>
          </a:stretch>
        </p:blipFill>
        <p:spPr bwMode="auto">
          <a:xfrm>
            <a:off x="611560" y="1268760"/>
            <a:ext cx="3312368" cy="2523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l="10706" t="13579" r="31183" b="8657"/>
          <a:stretch>
            <a:fillRect/>
          </a:stretch>
        </p:blipFill>
        <p:spPr bwMode="auto">
          <a:xfrm>
            <a:off x="395536" y="3861048"/>
            <a:ext cx="3673257" cy="276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2" t="11813" r="35223" b="13915"/>
          <a:stretch/>
        </p:blipFill>
        <p:spPr bwMode="auto">
          <a:xfrm>
            <a:off x="2051720" y="188640"/>
            <a:ext cx="4608512" cy="6301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432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b="1" dirty="0" smtClean="0"/>
              <a:t>1. LED (</a:t>
            </a:r>
            <a:r>
              <a:rPr lang="hr-HR" b="1" dirty="0" err="1" smtClean="0"/>
              <a:t>eng</a:t>
            </a:r>
            <a:r>
              <a:rPr lang="hr-HR" b="1" dirty="0" smtClean="0"/>
              <a:t>. </a:t>
            </a:r>
            <a:r>
              <a:rPr lang="hr-HR" b="1" dirty="0" err="1" smtClean="0"/>
              <a:t>Light</a:t>
            </a:r>
            <a:r>
              <a:rPr lang="hr-HR" b="1" dirty="0" smtClean="0"/>
              <a:t> </a:t>
            </a:r>
            <a:r>
              <a:rPr lang="hr-HR" b="1" dirty="0" err="1" smtClean="0"/>
              <a:t>Emitting</a:t>
            </a:r>
            <a:r>
              <a:rPr lang="hr-HR" b="1" dirty="0" smtClean="0"/>
              <a:t> Diode) </a:t>
            </a:r>
            <a:r>
              <a:rPr lang="hr-HR" dirty="0" smtClean="0"/>
              <a:t>je poluvodički element koji u vodljivom stanju, prilikom spajanja elektrona i elektronske rupe, emitira svjetlost određene valne duljine</a:t>
            </a:r>
          </a:p>
          <a:p>
            <a:r>
              <a:rPr lang="hr-HR" dirty="0" smtClean="0"/>
              <a:t>Izvor su svjetla u mnogim aplikacijama: indikatori svjetla u uređajima, pozadinska svjetla u mobilnim aparatima, prometnim svjetlima, elektroničkim aparatima</a:t>
            </a:r>
          </a:p>
          <a:p>
            <a:r>
              <a:rPr lang="hr-HR" b="1" dirty="0" smtClean="0"/>
              <a:t>2. LED rasvjeta </a:t>
            </a:r>
            <a:r>
              <a:rPr lang="hr-HR" dirty="0" smtClean="0"/>
              <a:t>– sva rasvjetna tijela koja imaju LED kao izvor emitiranja svjetla</a:t>
            </a:r>
          </a:p>
          <a:p>
            <a:r>
              <a:rPr lang="hr-HR" dirty="0" smtClean="0"/>
              <a:t>Aplikacije su neograničene: gdje god treba osvijetliti prostor: uredi, domaćinstva, proizvodne hale, ulice, parkovi, bazeni, uzgajališta…  </a:t>
            </a:r>
          </a:p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1. O LED rasvjeti</a:t>
            </a:r>
            <a:endParaRPr lang="hr-HR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35537" t="36765" r="36157" b="37059"/>
          <a:stretch>
            <a:fillRect/>
          </a:stretch>
        </p:blipFill>
        <p:spPr bwMode="auto">
          <a:xfrm>
            <a:off x="6156176" y="0"/>
            <a:ext cx="2664296" cy="134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Salon LED rasvjete „KupiLED”</a:t>
            </a:r>
            <a:endParaRPr lang="hr-H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" t="9297" r="4429" b="11303"/>
          <a:stretch/>
        </p:blipFill>
        <p:spPr bwMode="auto">
          <a:xfrm>
            <a:off x="323528" y="1484784"/>
            <a:ext cx="8302357" cy="3954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2555776" y="5653216"/>
            <a:ext cx="54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i="1" dirty="0" smtClean="0"/>
              <a:t>Na adresi Trg hrvatske bratske zajednice 3, Split; izloženo preko 500 artikala, dostupno za narudžbu preko 2000 artikala</a:t>
            </a:r>
            <a:endParaRPr lang="hr-HR" b="1" i="1" dirty="0"/>
          </a:p>
        </p:txBody>
      </p:sp>
    </p:spTree>
    <p:extLst>
      <p:ext uri="{BB962C8B-B14F-4D97-AF65-F5344CB8AC3E}">
        <p14:creationId xmlns:p14="http://schemas.microsoft.com/office/powerpoint/2010/main" val="27534451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1988840"/>
            <a:ext cx="7772400" cy="1829761"/>
          </a:xfrm>
        </p:spPr>
        <p:txBody>
          <a:bodyPr/>
          <a:lstStyle/>
          <a:p>
            <a:pPr algn="l"/>
            <a:r>
              <a:rPr lang="hr-HR" dirty="0" smtClean="0"/>
              <a:t>              Hvala!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3861048"/>
            <a:ext cx="7772400" cy="1199704"/>
          </a:xfrm>
        </p:spPr>
        <p:txBody>
          <a:bodyPr>
            <a:normAutofit/>
          </a:bodyPr>
          <a:lstStyle/>
          <a:p>
            <a:pPr algn="ctr"/>
            <a:r>
              <a:rPr lang="hr-HR" sz="3500" dirty="0" smtClean="0"/>
              <a:t>Pitanja?</a:t>
            </a:r>
            <a:endParaRPr lang="hr-HR" sz="3500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692696"/>
            <a:ext cx="468052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b="1" i="1" dirty="0" err="1" smtClean="0"/>
              <a:t>Mark</a:t>
            </a:r>
            <a:r>
              <a:rPr lang="hr-HR" sz="2200" b="1" i="1" dirty="0" smtClean="0"/>
              <a:t> 2 d.o.o.</a:t>
            </a:r>
          </a:p>
          <a:p>
            <a:r>
              <a:rPr lang="hr-HR" dirty="0" smtClean="0"/>
              <a:t>Trg hrvatske bratske zajednice 3</a:t>
            </a:r>
          </a:p>
          <a:p>
            <a:r>
              <a:rPr lang="hr-HR" dirty="0" smtClean="0"/>
              <a:t>21000 Split</a:t>
            </a:r>
          </a:p>
          <a:p>
            <a:r>
              <a:rPr lang="hr-HR" dirty="0" smtClean="0"/>
              <a:t>E-mail: </a:t>
            </a:r>
            <a:r>
              <a:rPr lang="hr-HR" dirty="0" smtClean="0">
                <a:hlinkClick r:id="rId2"/>
              </a:rPr>
              <a:t>marko@</a:t>
            </a:r>
            <a:r>
              <a:rPr lang="hr-HR" dirty="0" err="1" smtClean="0">
                <a:hlinkClick r:id="rId2"/>
              </a:rPr>
              <a:t>kupiled.eu</a:t>
            </a:r>
            <a:endParaRPr lang="hr-HR" dirty="0" smtClean="0"/>
          </a:p>
          <a:p>
            <a:r>
              <a:rPr lang="hr-HR" dirty="0" err="1" smtClean="0"/>
              <a:t>Tel</a:t>
            </a:r>
            <a:r>
              <a:rPr lang="hr-HR" dirty="0" smtClean="0"/>
              <a:t>. 021/481-200</a:t>
            </a:r>
          </a:p>
          <a:p>
            <a:r>
              <a:rPr lang="hr-HR" dirty="0" smtClean="0"/>
              <a:t>Web: </a:t>
            </a:r>
            <a:r>
              <a:rPr lang="hr-HR" dirty="0" smtClean="0">
                <a:hlinkClick r:id="rId3"/>
              </a:rPr>
              <a:t>www.kupiled.eu</a:t>
            </a:r>
            <a:endParaRPr lang="hr-HR" dirty="0" smtClean="0"/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fontAlgn="base"/>
            <a:r>
              <a:rPr lang="vi-VN" sz="3100" b="1" dirty="0" smtClean="0"/>
              <a:t>LED troši 80 do 95% manje električne energije </a:t>
            </a:r>
            <a:r>
              <a:rPr lang="vi-VN" sz="3100" dirty="0" smtClean="0"/>
              <a:t>u odnosu na klasične žarulje sa žarnom niti</a:t>
            </a:r>
          </a:p>
          <a:p>
            <a:pPr fontAlgn="base"/>
            <a:r>
              <a:rPr lang="vi-VN" sz="3100" b="1" dirty="0" smtClean="0"/>
              <a:t>Rok trajanja im je od 10 do 20 godina </a:t>
            </a:r>
            <a:r>
              <a:rPr lang="vi-VN" sz="3100" dirty="0" smtClean="0"/>
              <a:t>i ostvaruju tisuće sati osvjetljenja (otprilike između </a:t>
            </a:r>
            <a:r>
              <a:rPr lang="hr-HR" sz="3100" dirty="0" smtClean="0"/>
              <a:t>2</a:t>
            </a:r>
            <a:r>
              <a:rPr lang="vi-VN" sz="3100" dirty="0" smtClean="0"/>
              <a:t>0 000 do 50000 sati</a:t>
            </a:r>
            <a:r>
              <a:rPr lang="hr-HR" sz="3100" dirty="0" smtClean="0"/>
              <a:t>)</a:t>
            </a:r>
            <a:endParaRPr lang="vi-VN" sz="3100" dirty="0" smtClean="0"/>
          </a:p>
          <a:p>
            <a:pPr fontAlgn="base"/>
            <a:r>
              <a:rPr lang="vi-VN" sz="3100" dirty="0" smtClean="0"/>
              <a:t>LED žarulje dolaze u različitim bojama, veličinama, stilovima i modelima. </a:t>
            </a:r>
          </a:p>
          <a:p>
            <a:pPr fontAlgn="base"/>
            <a:r>
              <a:rPr lang="vi-VN" sz="3100" b="1" dirty="0" smtClean="0"/>
              <a:t>LED </a:t>
            </a:r>
            <a:r>
              <a:rPr lang="hr-HR" sz="3100" b="1" dirty="0" smtClean="0"/>
              <a:t>rasvjeta ima efikasnost preko 90% (90% energije se pretvara u svjetlost)</a:t>
            </a:r>
            <a:endParaRPr lang="vi-VN" sz="3100" b="1" dirty="0" smtClean="0"/>
          </a:p>
          <a:p>
            <a:pPr fontAlgn="base"/>
            <a:r>
              <a:rPr lang="vi-VN" sz="3100" dirty="0" smtClean="0"/>
              <a:t>LED je vrlo prilagodljiv na nepovoljne uvjete, kao što je vibrirajuća oprema ili u ekstremnim uvjetima</a:t>
            </a:r>
          </a:p>
          <a:p>
            <a:pPr fontAlgn="base"/>
            <a:r>
              <a:rPr lang="vi-VN" sz="3100" dirty="0" smtClean="0"/>
              <a:t>LED se može paliti i gasiti vrlo brzo</a:t>
            </a:r>
            <a:r>
              <a:rPr lang="hr-HR" sz="3100" dirty="0" smtClean="0"/>
              <a:t>, te regulirati s potenciometrom</a:t>
            </a:r>
            <a:endParaRPr lang="vi-VN" sz="3100" dirty="0" smtClean="0"/>
          </a:p>
          <a:p>
            <a:pPr fontAlgn="base"/>
            <a:r>
              <a:rPr lang="vi-VN" sz="3100" dirty="0" smtClean="0"/>
              <a:t>LED dostiže potpunu svjetlost već u mikrosekundama</a:t>
            </a:r>
          </a:p>
          <a:p>
            <a:pPr fontAlgn="base"/>
            <a:r>
              <a:rPr lang="vi-VN" sz="3100" dirty="0" smtClean="0"/>
              <a:t>LED se može napraviti vrlo sitnih dimenzija, što omogućuje izradu mnogih aplikacija</a:t>
            </a:r>
          </a:p>
          <a:p>
            <a:pPr fontAlgn="base"/>
            <a:r>
              <a:rPr lang="vi-VN" sz="3100" dirty="0" smtClean="0"/>
              <a:t>LED ne sadrži otrovnu živu</a:t>
            </a:r>
          </a:p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Prednosti LED rasvjete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b="1" i="1" dirty="0" smtClean="0"/>
              <a:t>Bitni elementi kod odabira prave LED rasvjete</a:t>
            </a:r>
            <a:r>
              <a:rPr lang="hr-HR" dirty="0" smtClean="0"/>
              <a:t>:</a:t>
            </a:r>
          </a:p>
          <a:p>
            <a:r>
              <a:rPr lang="hr-HR" dirty="0" smtClean="0"/>
              <a:t>1. Komponente LED rasvjetnog tijela (LED čip, </a:t>
            </a:r>
            <a:r>
              <a:rPr lang="hr-HR" dirty="0" err="1" smtClean="0"/>
              <a:t>driver</a:t>
            </a:r>
            <a:r>
              <a:rPr lang="hr-HR" dirty="0" smtClean="0"/>
              <a:t> i kućište)</a:t>
            </a:r>
          </a:p>
          <a:p>
            <a:r>
              <a:rPr lang="hr-HR" dirty="0" smtClean="0"/>
              <a:t>2. </a:t>
            </a:r>
            <a:r>
              <a:rPr lang="hr-HR" b="1" i="1" u="sng" dirty="0" smtClean="0"/>
              <a:t>Lumeni i </a:t>
            </a:r>
            <a:r>
              <a:rPr lang="hr-HR" b="1" i="1" u="sng" dirty="0" err="1" smtClean="0"/>
              <a:t>Watti</a:t>
            </a:r>
            <a:r>
              <a:rPr lang="hr-HR" b="1" i="1" u="sng" dirty="0" smtClean="0"/>
              <a:t>? </a:t>
            </a:r>
          </a:p>
          <a:p>
            <a:r>
              <a:rPr lang="hr-HR" dirty="0" smtClean="0"/>
              <a:t>3. </a:t>
            </a:r>
            <a:r>
              <a:rPr lang="hr-HR" b="1" i="1" u="sng" dirty="0" smtClean="0"/>
              <a:t>Efikasnost LED rasvjetnog tijela (lm/W)</a:t>
            </a:r>
          </a:p>
          <a:p>
            <a:r>
              <a:rPr lang="hr-HR" dirty="0" smtClean="0"/>
              <a:t>4. CCT (</a:t>
            </a:r>
            <a:r>
              <a:rPr lang="hr-HR" dirty="0" err="1" smtClean="0"/>
              <a:t>Correlated</a:t>
            </a:r>
            <a:r>
              <a:rPr lang="hr-HR" dirty="0" smtClean="0"/>
              <a:t> </a:t>
            </a:r>
            <a:r>
              <a:rPr lang="hr-HR" dirty="0" err="1" smtClean="0"/>
              <a:t>color</a:t>
            </a:r>
            <a:r>
              <a:rPr lang="hr-HR" dirty="0" smtClean="0"/>
              <a:t> temperature)</a:t>
            </a:r>
          </a:p>
          <a:p>
            <a:r>
              <a:rPr lang="hr-HR" dirty="0" smtClean="0"/>
              <a:t>5. CRI (</a:t>
            </a:r>
            <a:r>
              <a:rPr lang="hr-HR" dirty="0" err="1" smtClean="0"/>
              <a:t>Color</a:t>
            </a:r>
            <a:r>
              <a:rPr lang="hr-HR" dirty="0" smtClean="0"/>
              <a:t> </a:t>
            </a:r>
            <a:r>
              <a:rPr lang="hr-HR" dirty="0" err="1" smtClean="0"/>
              <a:t>rendering</a:t>
            </a:r>
            <a:r>
              <a:rPr lang="hr-HR" dirty="0" smtClean="0"/>
              <a:t> indeks, Ra)</a:t>
            </a:r>
          </a:p>
          <a:p>
            <a:r>
              <a:rPr lang="hr-HR" dirty="0" smtClean="0"/>
              <a:t>6. Energetski razred</a:t>
            </a:r>
          </a:p>
          <a:p>
            <a:r>
              <a:rPr lang="hr-HR" dirty="0" smtClean="0"/>
              <a:t>7. Certifikati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Tehnički detalji o LED rasvjeti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b="1" dirty="0" smtClean="0"/>
              <a:t>Lumeni</a:t>
            </a:r>
            <a:r>
              <a:rPr lang="hr-HR" dirty="0" smtClean="0"/>
              <a:t> su jedinica za izražavanje količine svjetla raspršenog oko rasvjetnog tijela na površini 1m2 koje stvara to isto rasvjetno tijelo i mjeri se na udaljenosti od 1 stope (1/3 metra) od rasvjetnog tijela </a:t>
            </a:r>
            <a:r>
              <a:rPr lang="hr-HR" b="1" dirty="0" smtClean="0"/>
              <a:t>(lm)</a:t>
            </a:r>
          </a:p>
          <a:p>
            <a:r>
              <a:rPr lang="hr-HR" dirty="0" smtClean="0"/>
              <a:t> </a:t>
            </a:r>
            <a:r>
              <a:rPr lang="hr-HR" b="1" dirty="0" err="1" smtClean="0"/>
              <a:t>Watti</a:t>
            </a:r>
            <a:r>
              <a:rPr lang="hr-HR" dirty="0" smtClean="0"/>
              <a:t> su jedinica električne energije kojom se mjeri snaga nekog električnog objekta tijekom njegovog korištenja </a:t>
            </a:r>
            <a:r>
              <a:rPr lang="hr-HR" b="1" dirty="0" smtClean="0"/>
              <a:t>(W)</a:t>
            </a:r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 </a:t>
            </a:r>
            <a:r>
              <a:rPr lang="hr-HR" dirty="0" smtClean="0"/>
              <a:t>Lumeni i </a:t>
            </a:r>
            <a:r>
              <a:rPr lang="hr-HR" dirty="0" err="1" smtClean="0"/>
              <a:t>Watti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b="1" dirty="0" smtClean="0"/>
              <a:t> Efikasnost lumena (lm/W) </a:t>
            </a:r>
            <a:r>
              <a:rPr lang="hr-HR" dirty="0" smtClean="0"/>
              <a:t>– količina svjetla nekog rasvjetnog tijela podijeljeno sa ukupnom snagom tog rasvjetnog tijela, izraženo u lumenima po watu (lm/W).</a:t>
            </a:r>
          </a:p>
          <a:p>
            <a:r>
              <a:rPr lang="hr-HR" dirty="0" smtClean="0"/>
              <a:t>Primjer: </a:t>
            </a:r>
            <a:r>
              <a:rPr lang="hr-HR" b="1" dirty="0" smtClean="0"/>
              <a:t>Klasična žarulja E27, 60W </a:t>
            </a:r>
            <a:r>
              <a:rPr lang="hr-HR" dirty="0" smtClean="0"/>
              <a:t>ima 680 lumena. Njezina efikasnost je 680lm/60W =</a:t>
            </a:r>
            <a:r>
              <a:rPr lang="hr-HR" b="1" dirty="0" smtClean="0"/>
              <a:t>11,33lm/W</a:t>
            </a:r>
            <a:r>
              <a:rPr lang="hr-HR" dirty="0" smtClean="0"/>
              <a:t>; nasuprot LED žarulji E27, 8W koja ima 680 lumena. Efikasnost </a:t>
            </a:r>
            <a:r>
              <a:rPr lang="hr-HR" b="1" dirty="0" smtClean="0"/>
              <a:t>LED žarulje </a:t>
            </a:r>
            <a:r>
              <a:rPr lang="hr-HR" dirty="0" smtClean="0"/>
              <a:t>je 680lm/8W = </a:t>
            </a:r>
            <a:r>
              <a:rPr lang="hr-HR" b="1" dirty="0" smtClean="0"/>
              <a:t>85lm/W.</a:t>
            </a:r>
          </a:p>
          <a:p>
            <a:r>
              <a:rPr lang="hr-HR" b="1" dirty="0" smtClean="0"/>
              <a:t>Danas LED rasvjetna tijela dostižu čak i do 120-130 Lm/W</a:t>
            </a:r>
            <a:endParaRPr lang="hr-HR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Efikasnost LED rasvjetnog tijela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Ili u prijevodu boja svjetla izvora svjetlosti. Izražava se u mjernoj jedinici Kelvin</a:t>
            </a:r>
          </a:p>
          <a:p>
            <a:r>
              <a:rPr lang="hr-HR" dirty="0" smtClean="0"/>
              <a:t>3 su osnovne skupine: toplo bijelo svjetlo (2000-3500K), bijelo svjetlo (3500-4500K), te hladno bijelo svjetlo (iznad 4500K)</a:t>
            </a:r>
          </a:p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 smtClean="0"/>
              <a:t>CCT (</a:t>
            </a:r>
            <a:r>
              <a:rPr lang="hr-HR" sz="3600" dirty="0" err="1" smtClean="0"/>
              <a:t>correlated</a:t>
            </a:r>
            <a:r>
              <a:rPr lang="hr-HR" sz="3600" dirty="0" smtClean="0"/>
              <a:t> </a:t>
            </a:r>
            <a:r>
              <a:rPr lang="hr-HR" sz="3600" dirty="0" err="1" smtClean="0"/>
              <a:t>color</a:t>
            </a:r>
            <a:r>
              <a:rPr lang="hr-HR" sz="3600" dirty="0" smtClean="0"/>
              <a:t> temperature)</a:t>
            </a:r>
            <a:endParaRPr lang="hr-HR" sz="3600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32892" t="26177" r="32684" b="30294"/>
          <a:stretch>
            <a:fillRect/>
          </a:stretch>
        </p:blipFill>
        <p:spPr bwMode="auto">
          <a:xfrm>
            <a:off x="971600" y="3645024"/>
            <a:ext cx="324036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 l="21487" t="13824" r="20783" b="15588"/>
          <a:stretch>
            <a:fillRect/>
          </a:stretch>
        </p:blipFill>
        <p:spPr bwMode="auto">
          <a:xfrm>
            <a:off x="4499992" y="3717032"/>
            <a:ext cx="338437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/>
          <a:srcRect l="30689" t="23920" r="30947" b="24571"/>
          <a:stretch>
            <a:fillRect/>
          </a:stretch>
        </p:blipFill>
        <p:spPr bwMode="auto">
          <a:xfrm>
            <a:off x="899592" y="620688"/>
            <a:ext cx="756084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536</TotalTime>
  <Words>1192</Words>
  <Application>Microsoft Office PowerPoint</Application>
  <PresentationFormat>Prikaz na zaslonu (4:3)</PresentationFormat>
  <Paragraphs>106</Paragraphs>
  <Slides>31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31</vt:i4>
      </vt:variant>
    </vt:vector>
  </HeadingPairs>
  <TitlesOfParts>
    <vt:vector size="32" baseType="lpstr">
      <vt:lpstr>Concourse</vt:lpstr>
      <vt:lpstr>LED rasvjeta za turističke objekte</vt:lpstr>
      <vt:lpstr>Uvodna riječ </vt:lpstr>
      <vt:lpstr>1. O LED rasvjeti</vt:lpstr>
      <vt:lpstr>Prednosti LED rasvjete</vt:lpstr>
      <vt:lpstr>Tehnički detalji o LED rasvjeti</vt:lpstr>
      <vt:lpstr> Lumeni i Watti</vt:lpstr>
      <vt:lpstr>Efikasnost LED rasvjetnog tijela</vt:lpstr>
      <vt:lpstr>CCT (correlated color temperature)</vt:lpstr>
      <vt:lpstr>PowerPointova prezentacija</vt:lpstr>
      <vt:lpstr>CRI (color rendering indeks)</vt:lpstr>
      <vt:lpstr>Energetski razred</vt:lpstr>
      <vt:lpstr>Certifikati</vt:lpstr>
      <vt:lpstr>2. Ušteda sa LED rasvjetom</vt:lpstr>
      <vt:lpstr>Tablica usporedbe troškova s drugim modelima</vt:lpstr>
      <vt:lpstr>Ekvivalenti s drugim žaruljama</vt:lpstr>
      <vt:lpstr>3. LED rasvjeta za turističke objekte</vt:lpstr>
      <vt:lpstr>Asortiman LED žarulja </vt:lpstr>
      <vt:lpstr>LED Paneli</vt:lpstr>
      <vt:lpstr>LED stolne lampe</vt:lpstr>
      <vt:lpstr>LED zidne lampe</vt:lpstr>
      <vt:lpstr>Ostali zanimljivi modeli rasvjete u kombinaciji s LED žaruljama ili s integriranim LED čipovima</vt:lpstr>
      <vt:lpstr>4. Projekti instalirane LED rasvjete</vt:lpstr>
      <vt:lpstr> </vt:lpstr>
      <vt:lpstr>PowerPointova prezentacija</vt:lpstr>
      <vt:lpstr>PowerPointova prezentacija</vt:lpstr>
      <vt:lpstr>PowerPointova prezentacija</vt:lpstr>
      <vt:lpstr>PowerPointova prezentacija</vt:lpstr>
      <vt:lpstr>Ponuda na kupiled.eu/store</vt:lpstr>
      <vt:lpstr>PowerPointova prezentacija</vt:lpstr>
      <vt:lpstr>Salon LED rasvjete „KupiLED”</vt:lpstr>
      <vt:lpstr>              Hvala!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LED rasvjeta za domaćinstvo</dc:title>
  <dc:creator>Marko</dc:creator>
  <cp:lastModifiedBy>Windows User</cp:lastModifiedBy>
  <cp:revision>44</cp:revision>
  <dcterms:created xsi:type="dcterms:W3CDTF">2015-10-20T10:33:41Z</dcterms:created>
  <dcterms:modified xsi:type="dcterms:W3CDTF">2018-12-07T13:38:17Z</dcterms:modified>
</cp:coreProperties>
</file>